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61" r:id="rId6"/>
    <p:sldId id="262" r:id="rId7"/>
    <p:sldId id="271" r:id="rId8"/>
    <p:sldId id="270" r:id="rId9"/>
    <p:sldId id="265" r:id="rId10"/>
    <p:sldId id="266" r:id="rId11"/>
    <p:sldId id="267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ee9c6b9a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ee9c6b9a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a61702da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3a61702da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2e885f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2e885f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2e885f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2e885f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251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62e885f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62e885f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30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3a61702d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3a61702d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ee9c6b9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ee9c6b9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ee9c6b9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ee9c6b9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87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ee9c6b9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ee9c6b9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665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3a61702d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3a61702d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Rotunda">
  <p:cSld name="TITLE_1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10025" y="-12167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16000"/>
          </a:blip>
          <a:srcRect b="24998"/>
          <a:stretch/>
        </p:blipFill>
        <p:spPr>
          <a:xfrm>
            <a:off x="0" y="0"/>
            <a:ext cx="9144000" cy="6858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"/>
          <p:cNvCxnSpPr/>
          <p:nvPr/>
        </p:nvCxnSpPr>
        <p:spPr>
          <a:xfrm rot="10800000" flipH="1">
            <a:off x="329100" y="867633"/>
            <a:ext cx="8485800" cy="13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54400" y="1506833"/>
            <a:ext cx="80352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erriweather"/>
              <a:buNone/>
              <a:defRPr sz="480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53156" y="4126133"/>
            <a:ext cx="8043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600"/>
              <a:buNone/>
              <a:defRPr sz="2600" i="0" u="none" strike="noStrike" cap="none">
                <a:solidFill>
                  <a:srgbClr val="FFD94A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62" y="229567"/>
            <a:ext cx="1641523" cy="4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UC">
  <p:cSld name="TITLE_1_1_1">
    <p:bg>
      <p:bgPr>
        <a:solidFill>
          <a:srgbClr val="000000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025" y="-12167"/>
            <a:ext cx="9144000" cy="6858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 amt="28000"/>
          </a:blip>
          <a:srcRect b="12388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54400" y="1506833"/>
            <a:ext cx="80352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erriweather"/>
              <a:buNone/>
              <a:defRPr sz="480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53156" y="4126133"/>
            <a:ext cx="8043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600"/>
              <a:buNone/>
              <a:defRPr sz="2600" i="0" u="none" strike="noStrike" cap="none">
                <a:solidFill>
                  <a:srgbClr val="FFD94A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9pPr>
          </a:lstStyle>
          <a:p>
            <a:endParaRPr/>
          </a:p>
        </p:txBody>
      </p:sp>
      <p:cxnSp>
        <p:nvCxnSpPr>
          <p:cNvPr id="24" name="Google Shape;24;p3"/>
          <p:cNvCxnSpPr/>
          <p:nvPr/>
        </p:nvCxnSpPr>
        <p:spPr>
          <a:xfrm rot="10800000" flipH="1">
            <a:off x="329100" y="867633"/>
            <a:ext cx="8485800" cy="13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62" y="229567"/>
            <a:ext cx="1641523" cy="4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Brown">
  <p:cSld name="TITLE_1_1_1_1_1_1">
    <p:bg>
      <p:bgPr>
        <a:solidFill>
          <a:srgbClr val="56210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62100"/>
          </a:solidFill>
          <a:ln w="9525" cap="flat" cmpd="sng">
            <a:solidFill>
              <a:srgbClr val="E531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554400" y="1506833"/>
            <a:ext cx="80352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erriweather"/>
              <a:buNone/>
              <a:defRPr sz="4800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5200"/>
              <a:buFont typeface="Merriweather"/>
              <a:buNone/>
              <a:defRPr sz="520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553156" y="4126133"/>
            <a:ext cx="8043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600"/>
              <a:buNone/>
              <a:defRPr sz="2600" i="0" u="none" strike="noStrike" cap="none">
                <a:solidFill>
                  <a:srgbClr val="FFD94A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  <a:defRPr sz="2800" i="0" u="none" strike="noStrike" cap="none">
                <a:solidFill>
                  <a:srgbClr val="FFD94A"/>
                </a:solidFill>
              </a:defRPr>
            </a:lvl9pPr>
          </a:lstStyle>
          <a:p>
            <a:endParaRPr/>
          </a:p>
        </p:txBody>
      </p:sp>
      <p:cxnSp>
        <p:nvCxnSpPr>
          <p:cNvPr id="30" name="Google Shape;30;p4"/>
          <p:cNvCxnSpPr/>
          <p:nvPr/>
        </p:nvCxnSpPr>
        <p:spPr>
          <a:xfrm rot="10800000" flipH="1">
            <a:off x="329100" y="867633"/>
            <a:ext cx="8485800" cy="13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" name="Google Shape;3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562" y="229567"/>
            <a:ext cx="1641523" cy="44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3266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311700" y="1035467"/>
            <a:ext cx="5323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11700" y="1646667"/>
            <a:ext cx="5323200" cy="3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○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■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roxima Nova"/>
              <a:buChar char="■"/>
              <a:defRPr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pener:  Brown">
  <p:cSld name="SECTION_HEADER_1_1_1">
    <p:bg>
      <p:bgPr>
        <a:solidFill>
          <a:srgbClr val="562100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71100" y="2372633"/>
            <a:ext cx="7801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cxnSp>
        <p:nvCxnSpPr>
          <p:cNvPr id="38" name="Google Shape;38;p6"/>
          <p:cNvCxnSpPr/>
          <p:nvPr/>
        </p:nvCxnSpPr>
        <p:spPr>
          <a:xfrm rot="10800000" flipH="1">
            <a:off x="329100" y="867633"/>
            <a:ext cx="8485800" cy="13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7575" y="327267"/>
            <a:ext cx="1428951" cy="2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8911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6553200" y="6356351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71100" y="3241033"/>
            <a:ext cx="78018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 i="0" u="none" strike="noStrike" cap="none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Opener: Grey">
  <p:cSld name="SECTION_HEADER_1_1_2">
    <p:bg>
      <p:bgPr>
        <a:solidFill>
          <a:srgbClr val="D0CBC3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318911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44170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>
            <a:off x="6553200" y="6356351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44170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44170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671100" y="2372633"/>
            <a:ext cx="78018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Georgia"/>
              <a:buNone/>
              <a:defRPr sz="3600" b="0" i="0" u="none" strike="noStrike" cap="none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671100" y="3241033"/>
            <a:ext cx="78018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700"/>
              <a:buNone/>
              <a:defRPr i="0" u="none" strike="noStrike" cap="none">
                <a:solidFill>
                  <a:srgbClr val="562100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800"/>
              <a:buNone/>
              <a:defRPr sz="1800" i="0" u="none" strike="noStrike" cap="none">
                <a:solidFill>
                  <a:srgbClr val="5621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Only (for use with images)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11700" y="5539167"/>
            <a:ext cx="6962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4B1D4"/>
              </a:buClr>
              <a:buSzPts val="1400"/>
              <a:buNone/>
              <a:defRPr sz="1400" i="0" u="none" strike="noStrike" cap="none">
                <a:solidFill>
                  <a:srgbClr val="84B1D4"/>
                </a:solidFill>
              </a:defRPr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3266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833100" y="1449433"/>
            <a:ext cx="73254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3000"/>
              <a:buNone/>
              <a:defRPr sz="13000" i="0" u="none" strike="noStrike" cap="none">
                <a:solidFill>
                  <a:srgbClr val="562100"/>
                </a:solidFill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None/>
              <a:defRPr sz="12000" i="0" u="none" strike="noStrike" cap="none">
                <a:solidFill>
                  <a:srgbClr val="562100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2899500" y="3796567"/>
            <a:ext cx="33450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  <a:defRPr i="0" u="none" strike="noStrike" cap="none">
                <a:solidFill>
                  <a:srgbClr val="000000"/>
                </a:solidFill>
              </a:defRPr>
            </a:lvl1pPr>
            <a:lvl2pPr marL="914400" marR="0" lvl="1" indent="-3238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○"/>
              <a:defRPr i="0" u="none" strike="noStrike" cap="none">
                <a:solidFill>
                  <a:srgbClr val="000000"/>
                </a:solidFill>
              </a:defRPr>
            </a:lvl2pPr>
            <a:lvl3pPr marL="1371600" marR="0" lvl="2" indent="-3111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  <a:defRPr i="0" u="none" strike="noStrike" cap="none">
                <a:solidFill>
                  <a:srgbClr val="000000"/>
                </a:solidFill>
              </a:defRPr>
            </a:lvl3pPr>
            <a:lvl4pPr marL="1828800" marR="0" lvl="3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i="0" u="none" strike="noStrike" cap="none">
                <a:solidFill>
                  <a:srgbClr val="000000"/>
                </a:solidFill>
              </a:defRPr>
            </a:lvl4pPr>
            <a:lvl5pPr marL="2286000" marR="0" lvl="4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i="0" u="none" strike="noStrike" cap="none">
                <a:solidFill>
                  <a:srgbClr val="000000"/>
                </a:solidFill>
              </a:defRPr>
            </a:lvl5pPr>
            <a:lvl6pPr marL="2743200" marR="0" lvl="5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 i="0" u="none" strike="noStrike" cap="none">
                <a:solidFill>
                  <a:srgbClr val="000000"/>
                </a:solidFill>
              </a:defRPr>
            </a:lvl6pPr>
            <a:lvl7pPr marL="3200400" marR="0" lvl="6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 i="0" u="none" strike="noStrike" cap="none">
                <a:solidFill>
                  <a:srgbClr val="000000"/>
                </a:solidFill>
              </a:defRPr>
            </a:lvl7pPr>
            <a:lvl8pPr marL="3657600" marR="0" lvl="7" indent="-304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 i="0" u="none" strike="noStrike" cap="none">
                <a:solidFill>
                  <a:srgbClr val="000000"/>
                </a:solidFill>
              </a:defRPr>
            </a:lvl8pPr>
            <a:lvl9pPr marL="4114800" marR="0" lvl="8" indent="-30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ftr" idx="11"/>
          </p:nvPr>
        </p:nvSpPr>
        <p:spPr>
          <a:xfrm>
            <a:off x="313266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 type="blank">
  <p:cSld name="BLANK">
    <p:bg>
      <p:bgPr>
        <a:solidFill>
          <a:srgbClr val="5621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313266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A5A5A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/>
          <p:nvPr/>
        </p:nvSpPr>
        <p:spPr>
          <a:xfrm>
            <a:off x="0" y="0"/>
            <a:ext cx="9144000" cy="808800"/>
          </a:xfrm>
          <a:prstGeom prst="rect">
            <a:avLst/>
          </a:prstGeom>
          <a:solidFill>
            <a:srgbClr val="562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0" y="6049200"/>
            <a:ext cx="9144000" cy="808800"/>
          </a:xfrm>
          <a:prstGeom prst="rect">
            <a:avLst/>
          </a:prstGeom>
          <a:solidFill>
            <a:srgbClr val="5621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12926" y="2311700"/>
            <a:ext cx="6023649" cy="16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0354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2600"/>
              <a:buFont typeface="Georgia"/>
              <a:buNone/>
              <a:defRPr sz="26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46667"/>
            <a:ext cx="8520600" cy="3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●"/>
              <a:defRPr sz="17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○"/>
              <a:defRPr sz="15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3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●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roxima Nova"/>
              <a:buChar char="○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Proxima Nova"/>
              <a:buChar char="■"/>
              <a:defRPr sz="12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cxnSp>
        <p:nvCxnSpPr>
          <p:cNvPr id="8" name="Google Shape;8;p1"/>
          <p:cNvCxnSpPr/>
          <p:nvPr/>
        </p:nvCxnSpPr>
        <p:spPr>
          <a:xfrm rot="10800000" flipH="1">
            <a:off x="329100" y="752833"/>
            <a:ext cx="8485800" cy="13500"/>
          </a:xfrm>
          <a:prstGeom prst="straightConnector1">
            <a:avLst/>
          </a:prstGeom>
          <a:noFill/>
          <a:ln w="9525" cap="flat" cmpd="sng">
            <a:solidFill>
              <a:srgbClr val="5621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" name="Google Shape;9;p1"/>
          <p:cNvSpPr txBox="1"/>
          <p:nvPr/>
        </p:nvSpPr>
        <p:spPr>
          <a:xfrm>
            <a:off x="6553200" y="6356351"/>
            <a:ext cx="2133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13266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7725" y="234333"/>
            <a:ext cx="1135048" cy="3497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admin.lehigh.edu/content/semi-monthly-bi-weekly-fa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hyperlink" Target="mailto:insm2bwq@lehigh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aa.org/lehig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inanceadmin.lehigh.edu/sites/financeadmin.lehigh.edu/files/offices/controller/images/Payroll%20Calculator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admin.lehigh.edu/content/controllers-office-calenda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admin.lehigh.edu/content/controllers-office-calendar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554400" y="1974667"/>
            <a:ext cx="8035200" cy="2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erriweather"/>
              <a:buNone/>
            </a:pPr>
            <a:r>
              <a:rPr lang="en-US" sz="4800" dirty="0">
                <a:solidFill>
                  <a:schemeClr val="lt1"/>
                </a:solidFill>
              </a:rPr>
              <a:t>Semi-monthly</a:t>
            </a:r>
            <a:br>
              <a:rPr lang="en-US" sz="4800" dirty="0">
                <a:solidFill>
                  <a:schemeClr val="lt1"/>
                </a:solidFill>
              </a:rPr>
            </a:br>
            <a:r>
              <a:rPr lang="en-US" sz="4800" dirty="0">
                <a:solidFill>
                  <a:schemeClr val="lt1"/>
                </a:solidFill>
              </a:rPr>
              <a:t>to</a:t>
            </a:r>
            <a:br>
              <a:rPr lang="en-US" sz="4800" dirty="0">
                <a:solidFill>
                  <a:schemeClr val="lt1"/>
                </a:solidFill>
              </a:rPr>
            </a:br>
            <a:r>
              <a:rPr lang="en-US" sz="4800" dirty="0">
                <a:solidFill>
                  <a:schemeClr val="lt1"/>
                </a:solidFill>
              </a:rPr>
              <a:t>Bi-weekly payroll</a:t>
            </a:r>
            <a:endParaRPr sz="4800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erriweather"/>
              <a:buNone/>
            </a:pPr>
            <a:endParaRPr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4294967295"/>
          </p:nvPr>
        </p:nvSpPr>
        <p:spPr>
          <a:xfrm>
            <a:off x="553156" y="4126133"/>
            <a:ext cx="80433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94A"/>
              </a:buClr>
              <a:buSzPts val="2800"/>
              <a:buNone/>
            </a:pPr>
            <a:r>
              <a:rPr lang="en-US"/>
              <a:t>Subtitle Here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554400" y="4492619"/>
            <a:ext cx="80433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Preparing for the change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1011496" y="5539167"/>
            <a:ext cx="6262604" cy="7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Questions?  	</a:t>
            </a:r>
            <a:r>
              <a:rPr lang="en-US" dirty="0">
                <a:solidFill>
                  <a:schemeClr val="tx1"/>
                </a:solidFill>
              </a:rPr>
              <a:t>See our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FAQ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		Email </a:t>
            </a:r>
            <a:r>
              <a:rPr lang="en-US" b="0" i="0" dirty="0">
                <a:solidFill>
                  <a:srgbClr val="222222"/>
                </a:solidFill>
                <a:effectLst/>
                <a:latin typeface="Roboto" panose="02000000000000000000" pitchFamily="2" charset="0"/>
                <a:hlinkClick r:id="rId4"/>
              </a:rPr>
              <a:t>insm2bwq@lehigh.edu</a:t>
            </a: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5">
            <a:alphaModFix/>
          </a:blip>
          <a:srcRect b="12388"/>
          <a:stretch/>
        </p:blipFill>
        <p:spPr>
          <a:xfrm>
            <a:off x="1011496" y="1279417"/>
            <a:ext cx="6962400" cy="42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671100" y="1066347"/>
            <a:ext cx="7801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Effective Date</a:t>
            </a: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86050" y="2188647"/>
            <a:ext cx="67719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Effective August 1, 2022, Lehigh University will move all non-exempt staff who are currently paid semi-monthly to a bi-weekly payroll.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This change will not affect exempt staff who will remain on a monthly payroll schedule.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671100" y="1034386"/>
            <a:ext cx="7801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Students</a:t>
            </a: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86050" y="1986149"/>
            <a:ext cx="6771900" cy="2361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Change will begin with the new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Academic Year 2022-23 contract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Includes Research Assistants, Teaching Assistants, Graduate Assistants, Research Undergraduates, Gryphons, and TRAC Fellows.</a:t>
            </a:r>
          </a:p>
        </p:txBody>
      </p:sp>
    </p:spTree>
    <p:extLst>
      <p:ext uri="{BB962C8B-B14F-4D97-AF65-F5344CB8AC3E}">
        <p14:creationId xmlns:p14="http://schemas.microsoft.com/office/powerpoint/2010/main" val="116680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671100" y="1034386"/>
            <a:ext cx="78018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dirty="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Reason for change</a:t>
            </a:r>
            <a:endParaRPr dirty="0"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10343" y="1986149"/>
            <a:ext cx="7016620" cy="2715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This change will result in a clearly defined two-week work period that includes both regular and exception pay.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(overtime, vacation time, sick time, etc.)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This will end the confusion surrounding regular pay on one paycheck and overtime on another.</a:t>
            </a:r>
          </a:p>
        </p:txBody>
      </p:sp>
    </p:spTree>
    <p:extLst>
      <p:ext uri="{BB962C8B-B14F-4D97-AF65-F5344CB8AC3E}">
        <p14:creationId xmlns:p14="http://schemas.microsoft.com/office/powerpoint/2010/main" val="167370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1035467"/>
            <a:ext cx="55491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action do I need to take?</a:t>
            </a:r>
            <a:endParaRPr dirty="0"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223935" y="1646667"/>
            <a:ext cx="8780106" cy="3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</a:rPr>
              <a:t>Review your personal finances and determine if you need to adjust your budget for bi-weekly pay.</a:t>
            </a:r>
          </a:p>
          <a:p>
            <a:pPr algn="l" fontAlgn="base">
              <a:buFont typeface="+mj-lt"/>
              <a:buAutoNum type="arabicPeriod"/>
            </a:pPr>
            <a:endParaRPr lang="en-US" sz="1600" dirty="0">
              <a:solidFill>
                <a:srgbClr val="222222"/>
              </a:solidFill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</a:rPr>
              <a:t>If you have recurring or automatic payments (for example, rent, mortgage, car loan, utilities, etc.), you should review your monthly finances to prepare for bi-weekly pay.</a:t>
            </a:r>
          </a:p>
          <a:p>
            <a:pPr algn="l" fontAlgn="base">
              <a:buFont typeface="+mj-lt"/>
              <a:buAutoNum type="arabicPeriod"/>
            </a:pPr>
            <a:endParaRPr lang="en-US" sz="1600" b="0" i="0" dirty="0">
              <a:solidFill>
                <a:srgbClr val="222222"/>
              </a:solidFill>
              <a:effectLst/>
              <a:latin typeface="inherit"/>
            </a:endParaRPr>
          </a:p>
          <a:p>
            <a:pPr algn="l" fontAlgn="base">
              <a:buFont typeface="+mj-lt"/>
              <a:buAutoNum type="arabicPeriod"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</a:rPr>
              <a:t>If you make a voluntary flat dollar amount retirement contribution, you may want to review these amounts as you will be receiving two additional pays throughout the year. Go to 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www.tiaa.org/lehigh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</a:rPr>
              <a:t> or call TIAA at (800)-842-2252 for assistance.</a:t>
            </a:r>
          </a:p>
          <a:p>
            <a:pPr algn="l" fontAlgn="base">
              <a:buFont typeface="+mj-lt"/>
              <a:buAutoNum type="arabicPeriod"/>
            </a:pPr>
            <a:endParaRPr lang="en-US" sz="1600" dirty="0">
              <a:solidFill>
                <a:srgbClr val="222222"/>
              </a:solidFill>
              <a:latin typeface="inherit"/>
            </a:endParaRPr>
          </a:p>
          <a:p>
            <a:pPr marL="120650" indent="0" algn="l" fontAlgn="base">
              <a:buNone/>
            </a:pP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</a:rPr>
              <a:t>The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  <a:hlinkClick r:id="rId4"/>
              </a:rPr>
              <a:t>payroll calculator 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inherit"/>
              </a:rPr>
              <a:t>illustrates how the 2022 and 2023 calendar years will be paid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ftr" idx="11"/>
          </p:nvPr>
        </p:nvSpPr>
        <p:spPr>
          <a:xfrm>
            <a:off x="313266" y="6356351"/>
            <a:ext cx="28956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Title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1035467"/>
            <a:ext cx="5089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Pay schedule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311700" y="1646667"/>
            <a:ext cx="8520600" cy="4735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You will be paid every other Friday, for the time reported in the previous pay period.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Bi-weekly pay periods run for two weeks beginning on a Sunday and ending on a Saturday.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Bi-weekly pay is 26 times per year, versus 24 pays on the semi-monthly schedule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Because there are two additional pays, Bi-weekly pay will be slightly less than your regular semi-monthly pay.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2022 and 2023 Bi-weekly Payroll Calendars </a:t>
            </a:r>
            <a:r>
              <a:rPr lang="en-US" sz="1600" dirty="0">
                <a:highlight>
                  <a:schemeClr val="lt1"/>
                </a:highlight>
                <a:hlinkClick r:id="rId3"/>
              </a:rPr>
              <a:t>here</a:t>
            </a:r>
            <a:r>
              <a:rPr lang="en-US" sz="1600" dirty="0">
                <a:highlight>
                  <a:schemeClr val="lt1"/>
                </a:highlight>
              </a:rPr>
              <a:t>.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b="0" i="0" dirty="0">
              <a:solidFill>
                <a:srgbClr val="222222"/>
              </a:solidFill>
              <a:effectLst/>
              <a:highlight>
                <a:schemeClr val="lt1"/>
              </a:highlight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BB14A65-6DC4-41B1-9CEB-56C73758C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2426" y="139728"/>
            <a:ext cx="5323200" cy="588059"/>
          </a:xfrm>
        </p:spPr>
        <p:txBody>
          <a:bodyPr/>
          <a:lstStyle/>
          <a:p>
            <a:r>
              <a:rPr lang="en-US" dirty="0"/>
              <a:t>Payroll Calculator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26CCE7-A8F8-4011-94F4-69B7ECEB3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33" y="948344"/>
            <a:ext cx="8893933" cy="576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11700" y="1035467"/>
            <a:ext cx="50898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Bridge payment</a:t>
            </a: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1"/>
          </p:nvPr>
        </p:nvSpPr>
        <p:spPr>
          <a:xfrm>
            <a:off x="191326" y="1646667"/>
            <a:ext cx="5210173" cy="47354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73050">
              <a:buSzPts val="1600"/>
              <a:buFont typeface="Arial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Subsidy offered by Lehigh to make 2022 W2 earnings whole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August 12</a:t>
            </a:r>
            <a:r>
              <a:rPr lang="en-US" sz="1600" baseline="30000" dirty="0">
                <a:highlight>
                  <a:schemeClr val="lt1"/>
                </a:highlight>
              </a:rPr>
              <a:t>th</a:t>
            </a:r>
            <a:r>
              <a:rPr lang="en-US" sz="1600" dirty="0">
                <a:highlight>
                  <a:schemeClr val="lt1"/>
                </a:highlight>
              </a:rPr>
              <a:t>, 2022</a:t>
            </a:r>
          </a:p>
          <a:p>
            <a:pPr marL="4000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One time only</a:t>
            </a:r>
          </a:p>
          <a:p>
            <a:pPr marL="7429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No repayment necessary</a:t>
            </a:r>
            <a:endParaRPr lang="en-US" sz="1600" dirty="0"/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2022 and 2023 Bi-weekly Payroll Calendars </a:t>
            </a:r>
            <a:r>
              <a:rPr lang="en-US" sz="1600" dirty="0">
                <a:highlight>
                  <a:schemeClr val="lt1"/>
                </a:highlight>
                <a:hlinkClick r:id="rId3"/>
              </a:rPr>
              <a:t>here</a:t>
            </a:r>
            <a:r>
              <a:rPr lang="en-US" sz="1600" dirty="0">
                <a:highlight>
                  <a:schemeClr val="lt1"/>
                </a:highlight>
              </a:rPr>
              <a:t>.</a:t>
            </a: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Eligible employees are currently paid semi-monthly on continuous appointments.</a:t>
            </a: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sz="1600" dirty="0">
                <a:highlight>
                  <a:schemeClr val="lt1"/>
                </a:highlight>
              </a:rPr>
              <a:t>Students on semester or academic year contracts are not eligible.</a:t>
            </a:r>
            <a:endParaRPr lang="en-US" sz="1600" dirty="0"/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dirty="0">
              <a:highlight>
                <a:schemeClr val="lt1"/>
              </a:highlight>
            </a:endParaRPr>
          </a:p>
          <a:p>
            <a:pPr marL="40005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endParaRPr lang="en-US" sz="1600" b="0" i="0" dirty="0">
              <a:solidFill>
                <a:srgbClr val="222222"/>
              </a:solidFill>
              <a:effectLst/>
              <a:highlight>
                <a:schemeClr val="lt1"/>
              </a:highlight>
              <a:latin typeface="Montserrat" panose="00000500000000000000" pitchFamily="2" charset="0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l="9409" t="845" r="15136" b="7200"/>
          <a:stretch/>
        </p:blipFill>
        <p:spPr>
          <a:xfrm>
            <a:off x="5401500" y="0"/>
            <a:ext cx="37561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30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293938" y="1449433"/>
            <a:ext cx="33450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/>
              <a:t>3.2%</a:t>
            </a:r>
            <a:endParaRPr sz="9600"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293938" y="4076250"/>
            <a:ext cx="3345000" cy="541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of annual salary</a:t>
            </a:r>
            <a:endParaRPr dirty="0"/>
          </a:p>
        </p:txBody>
      </p:sp>
      <p:sp>
        <p:nvSpPr>
          <p:cNvPr id="7" name="Google Shape;114;p19">
            <a:extLst>
              <a:ext uri="{FF2B5EF4-FFF2-40B4-BE49-F238E27FC236}">
                <a16:creationId xmlns:a16="http://schemas.microsoft.com/office/drawing/2014/main" id="{85857CD3-2669-4E8F-9195-FE7FCF53B7A5}"/>
              </a:ext>
            </a:extLst>
          </p:cNvPr>
          <p:cNvSpPr txBox="1">
            <a:spLocks/>
          </p:cNvSpPr>
          <p:nvPr/>
        </p:nvSpPr>
        <p:spPr>
          <a:xfrm>
            <a:off x="527437" y="1020446"/>
            <a:ext cx="2607216" cy="121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3000"/>
              <a:buFont typeface="Arial"/>
              <a:buNone/>
              <a:defRPr sz="13000" b="0" i="0" u="none" strike="noStrike" cap="none">
                <a:solidFill>
                  <a:srgbClr val="56210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2100"/>
              </a:buClr>
              <a:buSzPts val="12000"/>
              <a:buFont typeface="Georgia"/>
              <a:buNone/>
              <a:defRPr sz="12000" b="0" i="0" u="none" strike="noStrike" cap="none">
                <a:solidFill>
                  <a:srgbClr val="562100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z="3600" dirty="0"/>
              <a:t>Bridge </a:t>
            </a:r>
          </a:p>
          <a:p>
            <a:r>
              <a:rPr lang="en-US" sz="3600" dirty="0"/>
              <a:t>payment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BD3B8-9198-48B5-BFA6-E14E95266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38" y="742950"/>
            <a:ext cx="5505061" cy="6115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 Presentation Template: Version 2">
  <a:themeElements>
    <a:clrScheme name="Lehigh – 2018">
      <a:dk1>
        <a:srgbClr val="401C0F"/>
      </a:dk1>
      <a:lt1>
        <a:srgbClr val="FFFFFF"/>
      </a:lt1>
      <a:dk2>
        <a:srgbClr val="E5312F"/>
      </a:dk2>
      <a:lt2>
        <a:srgbClr val="FED13B"/>
      </a:lt2>
      <a:accent1>
        <a:srgbClr val="52A0D2"/>
      </a:accent1>
      <a:accent2>
        <a:srgbClr val="C4BDB3"/>
      </a:accent2>
      <a:accent3>
        <a:srgbClr val="72BBAE"/>
      </a:accent3>
      <a:accent4>
        <a:srgbClr val="94C6E5"/>
      </a:accent4>
      <a:accent5>
        <a:srgbClr val="DAD7D2"/>
      </a:accent5>
      <a:accent6>
        <a:srgbClr val="A6D5CE"/>
      </a:accent6>
      <a:hlink>
        <a:srgbClr val="53A1D4"/>
      </a:hlink>
      <a:folHlink>
        <a:srgbClr val="4381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411</Words>
  <Application>Microsoft Office PowerPoint</Application>
  <PresentationFormat>On-screen Show (4:3)</PresentationFormat>
  <Paragraphs>57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Merriweather</vt:lpstr>
      <vt:lpstr>Georgia</vt:lpstr>
      <vt:lpstr>Arial</vt:lpstr>
      <vt:lpstr>Roboto</vt:lpstr>
      <vt:lpstr>Calibri</vt:lpstr>
      <vt:lpstr>Proxima Nova</vt:lpstr>
      <vt:lpstr>Montserrat</vt:lpstr>
      <vt:lpstr>inherit</vt:lpstr>
      <vt:lpstr>LU Presentation Template: Version 2</vt:lpstr>
      <vt:lpstr>Semi-monthly to Bi-weekly payroll </vt:lpstr>
      <vt:lpstr>Effective Date</vt:lpstr>
      <vt:lpstr>Students</vt:lpstr>
      <vt:lpstr>Reason for change</vt:lpstr>
      <vt:lpstr>What action do I need to take?</vt:lpstr>
      <vt:lpstr>Pay schedule</vt:lpstr>
      <vt:lpstr>Payroll Calculator</vt:lpstr>
      <vt:lpstr>Bridge payment</vt:lpstr>
      <vt:lpstr>3.2%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Guide to Using  this Template</dc:title>
  <dc:creator>Steven Crouch</dc:creator>
  <cp:lastModifiedBy>Steven Crouch</cp:lastModifiedBy>
  <cp:revision>13</cp:revision>
  <dcterms:modified xsi:type="dcterms:W3CDTF">2022-06-01T20:18:37Z</dcterms:modified>
</cp:coreProperties>
</file>