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3" r:id="rId4"/>
    <p:sldId id="265" r:id="rId5"/>
    <p:sldId id="270" r:id="rId6"/>
    <p:sldId id="271" r:id="rId7"/>
    <p:sldId id="257" r:id="rId8"/>
    <p:sldId id="258" r:id="rId9"/>
    <p:sldId id="262"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6" d="100"/>
          <a:sy n="66" d="100"/>
        </p:scale>
        <p:origin x="67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1560EE-9DD6-4E80-AAE5-7473BB88D7C0}"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38CBB-462A-4043-8860-13740DAED7D1}" type="slidenum">
              <a:rPr lang="en-US" smtClean="0"/>
              <a:t>‹#›</a:t>
            </a:fld>
            <a:endParaRPr lang="en-US"/>
          </a:p>
        </p:txBody>
      </p:sp>
    </p:spTree>
    <p:extLst>
      <p:ext uri="{BB962C8B-B14F-4D97-AF65-F5344CB8AC3E}">
        <p14:creationId xmlns:p14="http://schemas.microsoft.com/office/powerpoint/2010/main" val="170982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560EE-9DD6-4E80-AAE5-7473BB88D7C0}"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38CBB-462A-4043-8860-13740DAED7D1}" type="slidenum">
              <a:rPr lang="en-US" smtClean="0"/>
              <a:t>‹#›</a:t>
            </a:fld>
            <a:endParaRPr lang="en-US"/>
          </a:p>
        </p:txBody>
      </p:sp>
    </p:spTree>
    <p:extLst>
      <p:ext uri="{BB962C8B-B14F-4D97-AF65-F5344CB8AC3E}">
        <p14:creationId xmlns:p14="http://schemas.microsoft.com/office/powerpoint/2010/main" val="1071589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560EE-9DD6-4E80-AAE5-7473BB88D7C0}"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38CBB-462A-4043-8860-13740DAED7D1}" type="slidenum">
              <a:rPr lang="en-US" smtClean="0"/>
              <a:t>‹#›</a:t>
            </a:fld>
            <a:endParaRPr lang="en-US"/>
          </a:p>
        </p:txBody>
      </p:sp>
    </p:spTree>
    <p:extLst>
      <p:ext uri="{BB962C8B-B14F-4D97-AF65-F5344CB8AC3E}">
        <p14:creationId xmlns:p14="http://schemas.microsoft.com/office/powerpoint/2010/main" val="947349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1560EE-9DD6-4E80-AAE5-7473BB88D7C0}"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38CBB-462A-4043-8860-13740DAED7D1}" type="slidenum">
              <a:rPr lang="en-US" smtClean="0"/>
              <a:t>‹#›</a:t>
            </a:fld>
            <a:endParaRPr lang="en-US"/>
          </a:p>
        </p:txBody>
      </p:sp>
    </p:spTree>
    <p:extLst>
      <p:ext uri="{BB962C8B-B14F-4D97-AF65-F5344CB8AC3E}">
        <p14:creationId xmlns:p14="http://schemas.microsoft.com/office/powerpoint/2010/main" val="3385977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21560EE-9DD6-4E80-AAE5-7473BB88D7C0}"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38CBB-462A-4043-8860-13740DAED7D1}" type="slidenum">
              <a:rPr lang="en-US" smtClean="0"/>
              <a:t>‹#›</a:t>
            </a:fld>
            <a:endParaRPr lang="en-US"/>
          </a:p>
        </p:txBody>
      </p:sp>
    </p:spTree>
    <p:extLst>
      <p:ext uri="{BB962C8B-B14F-4D97-AF65-F5344CB8AC3E}">
        <p14:creationId xmlns:p14="http://schemas.microsoft.com/office/powerpoint/2010/main" val="2037856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21560EE-9DD6-4E80-AAE5-7473BB88D7C0}"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38CBB-462A-4043-8860-13740DAED7D1}" type="slidenum">
              <a:rPr lang="en-US" smtClean="0"/>
              <a:t>‹#›</a:t>
            </a:fld>
            <a:endParaRPr lang="en-US"/>
          </a:p>
        </p:txBody>
      </p:sp>
    </p:spTree>
    <p:extLst>
      <p:ext uri="{BB962C8B-B14F-4D97-AF65-F5344CB8AC3E}">
        <p14:creationId xmlns:p14="http://schemas.microsoft.com/office/powerpoint/2010/main" val="175189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21560EE-9DD6-4E80-AAE5-7473BB88D7C0}"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38CBB-462A-4043-8860-13740DAED7D1}" type="slidenum">
              <a:rPr lang="en-US" smtClean="0"/>
              <a:t>‹#›</a:t>
            </a:fld>
            <a:endParaRPr lang="en-US"/>
          </a:p>
        </p:txBody>
      </p:sp>
    </p:spTree>
    <p:extLst>
      <p:ext uri="{BB962C8B-B14F-4D97-AF65-F5344CB8AC3E}">
        <p14:creationId xmlns:p14="http://schemas.microsoft.com/office/powerpoint/2010/main" val="4016617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21560EE-9DD6-4E80-AAE5-7473BB88D7C0}"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38CBB-462A-4043-8860-13740DAED7D1}" type="slidenum">
              <a:rPr lang="en-US" smtClean="0"/>
              <a:t>‹#›</a:t>
            </a:fld>
            <a:endParaRPr lang="en-US"/>
          </a:p>
        </p:txBody>
      </p:sp>
    </p:spTree>
    <p:extLst>
      <p:ext uri="{BB962C8B-B14F-4D97-AF65-F5344CB8AC3E}">
        <p14:creationId xmlns:p14="http://schemas.microsoft.com/office/powerpoint/2010/main" val="644671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1560EE-9DD6-4E80-AAE5-7473BB88D7C0}"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38CBB-462A-4043-8860-13740DAED7D1}" type="slidenum">
              <a:rPr lang="en-US" smtClean="0"/>
              <a:t>‹#›</a:t>
            </a:fld>
            <a:endParaRPr lang="en-US"/>
          </a:p>
        </p:txBody>
      </p:sp>
    </p:spTree>
    <p:extLst>
      <p:ext uri="{BB962C8B-B14F-4D97-AF65-F5344CB8AC3E}">
        <p14:creationId xmlns:p14="http://schemas.microsoft.com/office/powerpoint/2010/main" val="1324494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21560EE-9DD6-4E80-AAE5-7473BB88D7C0}"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38CBB-462A-4043-8860-13740DAED7D1}" type="slidenum">
              <a:rPr lang="en-US" smtClean="0"/>
              <a:t>‹#›</a:t>
            </a:fld>
            <a:endParaRPr lang="en-US"/>
          </a:p>
        </p:txBody>
      </p:sp>
    </p:spTree>
    <p:extLst>
      <p:ext uri="{BB962C8B-B14F-4D97-AF65-F5344CB8AC3E}">
        <p14:creationId xmlns:p14="http://schemas.microsoft.com/office/powerpoint/2010/main" val="1457311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21560EE-9DD6-4E80-AAE5-7473BB88D7C0}"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38CBB-462A-4043-8860-13740DAED7D1}" type="slidenum">
              <a:rPr lang="en-US" smtClean="0"/>
              <a:t>‹#›</a:t>
            </a:fld>
            <a:endParaRPr lang="en-US"/>
          </a:p>
        </p:txBody>
      </p:sp>
    </p:spTree>
    <p:extLst>
      <p:ext uri="{BB962C8B-B14F-4D97-AF65-F5344CB8AC3E}">
        <p14:creationId xmlns:p14="http://schemas.microsoft.com/office/powerpoint/2010/main" val="547939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1560EE-9DD6-4E80-AAE5-7473BB88D7C0}"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E38CBB-462A-4043-8860-13740DAED7D1}" type="slidenum">
              <a:rPr lang="en-US" smtClean="0"/>
              <a:t>‹#›</a:t>
            </a:fld>
            <a:endParaRPr lang="en-US"/>
          </a:p>
        </p:txBody>
      </p:sp>
    </p:spTree>
    <p:extLst>
      <p:ext uri="{BB962C8B-B14F-4D97-AF65-F5344CB8AC3E}">
        <p14:creationId xmlns:p14="http://schemas.microsoft.com/office/powerpoint/2010/main" val="32813234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04007"/>
            <a:ext cx="9144000" cy="2387600"/>
          </a:xfrm>
        </p:spPr>
        <p:txBody>
          <a:bodyPr>
            <a:normAutofit fontScale="90000"/>
          </a:bodyPr>
          <a:lstStyle/>
          <a:p>
            <a:r>
              <a:rPr lang="en-US" dirty="0" smtClean="0"/>
              <a:t>Uniform Guidance – </a:t>
            </a:r>
            <a:br>
              <a:rPr lang="en-US" dirty="0" smtClean="0"/>
            </a:br>
            <a:r>
              <a:rPr lang="en-US" dirty="0" smtClean="0"/>
              <a:t>What Administrators and PIs Need to Know</a:t>
            </a:r>
            <a:endParaRPr lang="en-US" dirty="0"/>
          </a:p>
        </p:txBody>
      </p:sp>
      <p:sp>
        <p:nvSpPr>
          <p:cNvPr id="3" name="Subtitle 2"/>
          <p:cNvSpPr>
            <a:spLocks noGrp="1"/>
          </p:cNvSpPr>
          <p:nvPr>
            <p:ph type="subTitle" idx="1"/>
          </p:nvPr>
        </p:nvSpPr>
        <p:spPr>
          <a:xfrm>
            <a:off x="1524000" y="4624504"/>
            <a:ext cx="9144000" cy="1655762"/>
          </a:xfrm>
        </p:spPr>
        <p:txBody>
          <a:bodyPr>
            <a:normAutofit fontScale="92500" lnSpcReduction="20000"/>
          </a:bodyPr>
          <a:lstStyle/>
          <a:p>
            <a:r>
              <a:rPr lang="en-US" dirty="0" smtClean="0"/>
              <a:t>Sections 2 CFR 200 “Uniform Administrative Requirements, Cost Principles, &amp; Audit Requirements for Federal Awards”</a:t>
            </a:r>
          </a:p>
          <a:p>
            <a:endParaRPr lang="en-US" dirty="0" smtClean="0"/>
          </a:p>
          <a:p>
            <a:r>
              <a:rPr lang="en-US" dirty="0" smtClean="0"/>
              <a:t>Procurement Standards: Sections 317-326</a:t>
            </a:r>
          </a:p>
          <a:p>
            <a:r>
              <a:rPr lang="en-US" dirty="0" smtClean="0"/>
              <a:t> </a:t>
            </a:r>
            <a:endParaRPr lang="en-US" dirty="0"/>
          </a:p>
          <a:p>
            <a:endParaRPr lang="en-US" dirty="0" smtClean="0"/>
          </a:p>
          <a:p>
            <a:endParaRPr lang="en-US" dirty="0"/>
          </a:p>
        </p:txBody>
      </p:sp>
      <p:pic>
        <p:nvPicPr>
          <p:cNvPr id="1026" name="Picture 2" descr="LUwithShield-blac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8350" y="742157"/>
            <a:ext cx="3035300"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7575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Tree>
    <p:extLst>
      <p:ext uri="{BB962C8B-B14F-4D97-AF65-F5344CB8AC3E}">
        <p14:creationId xmlns:p14="http://schemas.microsoft.com/office/powerpoint/2010/main" val="3876935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smtClean="0"/>
              <a:t>The Uniform Guidance (UG) governs the management of federally funded sponsored projects across the entire project lifecycle.  Although much of the UG took effect on December 26, 2014, the government delayed implement of the procurement sections.  Updated University purchasing policies implementing the UG went into effect July 1, 2018.  The UG supersedes requirements </a:t>
            </a:r>
            <a:r>
              <a:rPr lang="en-US" smtClean="0"/>
              <a:t>form OMB </a:t>
            </a:r>
            <a:r>
              <a:rPr lang="en-US" dirty="0" smtClean="0"/>
              <a:t>Circulars A-21, A-110 and A-133.</a:t>
            </a:r>
          </a:p>
          <a:p>
            <a:pPr marL="0" indent="0" algn="just">
              <a:buNone/>
            </a:pPr>
            <a:endParaRPr lang="en-US" dirty="0"/>
          </a:p>
          <a:p>
            <a:pPr marL="0" indent="0" algn="just">
              <a:buNone/>
            </a:pPr>
            <a:r>
              <a:rPr lang="en-US" dirty="0" smtClean="0"/>
              <a:t>This presentation highlights the Purchasing areas that are impacted by the UG relating to sponsored transactions.</a:t>
            </a:r>
            <a:endParaRPr lang="en-US" dirty="0"/>
          </a:p>
        </p:txBody>
      </p:sp>
    </p:spTree>
    <p:extLst>
      <p:ext uri="{BB962C8B-B14F-4D97-AF65-F5344CB8AC3E}">
        <p14:creationId xmlns:p14="http://schemas.microsoft.com/office/powerpoint/2010/main" val="2090686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245542"/>
            <a:ext cx="10515600" cy="1325563"/>
          </a:xfrm>
        </p:spPr>
        <p:txBody>
          <a:bodyPr/>
          <a:lstStyle/>
          <a:p>
            <a:r>
              <a:rPr lang="en-US" dirty="0" smtClean="0"/>
              <a:t>Uniform Guidance</a:t>
            </a:r>
            <a:endParaRPr lang="en-US" dirty="0"/>
          </a:p>
        </p:txBody>
      </p:sp>
      <p:sp>
        <p:nvSpPr>
          <p:cNvPr id="3" name="Content Placeholder 2"/>
          <p:cNvSpPr>
            <a:spLocks noGrp="1"/>
          </p:cNvSpPr>
          <p:nvPr>
            <p:ph idx="1"/>
          </p:nvPr>
        </p:nvSpPr>
        <p:spPr>
          <a:xfrm>
            <a:off x="656704" y="1463040"/>
            <a:ext cx="10697095" cy="4912821"/>
          </a:xfrm>
        </p:spPr>
        <p:txBody>
          <a:bodyPr>
            <a:normAutofit/>
          </a:bodyPr>
          <a:lstStyle/>
          <a:p>
            <a:pPr algn="just"/>
            <a:r>
              <a:rPr lang="en-US" sz="2400" dirty="0" smtClean="0"/>
              <a:t>2 CFR Part 200: </a:t>
            </a:r>
            <a:r>
              <a:rPr lang="en-US" sz="2400" i="1" dirty="0" smtClean="0"/>
              <a:t>“The Uniform Administrative Requirements, Cost Principles, and Audit Requirements for Federal Awards” </a:t>
            </a:r>
            <a:r>
              <a:rPr lang="en-US" sz="2400" dirty="0" smtClean="0"/>
              <a:t>– referred to as the “Omni Circular”  or “Super Circular”</a:t>
            </a:r>
          </a:p>
          <a:p>
            <a:pPr algn="just"/>
            <a:r>
              <a:rPr lang="en-US" sz="2400" dirty="0" smtClean="0"/>
              <a:t>Consolidates 8 previous federal regulations (A-21,A-50, A-87, A-89, A-102, A-110, A-122 and A-133) into comprehensive guidance via 2 CFR Part 200 (Subparts A – F) (Section 200.318 - 200.316)</a:t>
            </a:r>
          </a:p>
          <a:p>
            <a:pPr algn="just"/>
            <a:r>
              <a:rPr lang="en-US" sz="2400" dirty="0" smtClean="0"/>
              <a:t>New procurement policies effective July 1, 2018; applies to new awards made after that date</a:t>
            </a:r>
          </a:p>
          <a:p>
            <a:pPr algn="just"/>
            <a:r>
              <a:rPr lang="en-US" sz="2400" dirty="0" smtClean="0"/>
              <a:t>Transition year – will have grants governed by old guidance and some by new guidance</a:t>
            </a:r>
          </a:p>
          <a:p>
            <a:pPr algn="just"/>
            <a:r>
              <a:rPr lang="en-US" sz="2400" dirty="0" smtClean="0"/>
              <a:t>Statement that Lehigh is compliant with the new standard </a:t>
            </a:r>
          </a:p>
          <a:p>
            <a:pPr marL="0" indent="0" algn="just">
              <a:buNone/>
            </a:pPr>
            <a:endParaRPr lang="en-US" sz="2400" dirty="0" smtClean="0"/>
          </a:p>
          <a:p>
            <a:pPr marL="0" indent="0" algn="just">
              <a:buNone/>
            </a:pPr>
            <a:endParaRPr lang="en-US" dirty="0"/>
          </a:p>
        </p:txBody>
      </p:sp>
    </p:spTree>
    <p:extLst>
      <p:ext uri="{BB962C8B-B14F-4D97-AF65-F5344CB8AC3E}">
        <p14:creationId xmlns:p14="http://schemas.microsoft.com/office/powerpoint/2010/main" val="2663081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Changes</a:t>
            </a:r>
            <a:endParaRPr lang="en-US" dirty="0"/>
          </a:p>
        </p:txBody>
      </p:sp>
      <p:sp>
        <p:nvSpPr>
          <p:cNvPr id="3" name="Content Placeholder 2"/>
          <p:cNvSpPr>
            <a:spLocks noGrp="1"/>
          </p:cNvSpPr>
          <p:nvPr>
            <p:ph idx="1"/>
          </p:nvPr>
        </p:nvSpPr>
        <p:spPr>
          <a:xfrm>
            <a:off x="838200" y="1850563"/>
            <a:ext cx="10515600" cy="4932622"/>
          </a:xfrm>
        </p:spPr>
        <p:txBody>
          <a:bodyPr>
            <a:normAutofit/>
          </a:bodyPr>
          <a:lstStyle/>
          <a:p>
            <a:pPr marL="0" indent="0">
              <a:buNone/>
            </a:pPr>
            <a:r>
              <a:rPr lang="en-US" sz="2400" dirty="0" smtClean="0"/>
              <a:t>What?</a:t>
            </a:r>
          </a:p>
          <a:p>
            <a:r>
              <a:rPr lang="en-US" sz="2400" dirty="0" smtClean="0"/>
              <a:t>Purchasing methods</a:t>
            </a:r>
          </a:p>
          <a:p>
            <a:r>
              <a:rPr lang="en-US" sz="2400" dirty="0" smtClean="0"/>
              <a:t>Procurement thresholds and standards</a:t>
            </a:r>
          </a:p>
          <a:p>
            <a:r>
              <a:rPr lang="en-US" sz="2400" dirty="0" smtClean="0"/>
              <a:t>Documented policies and procedures to address the “must haves”</a:t>
            </a:r>
          </a:p>
          <a:p>
            <a:pPr marL="0" indent="0">
              <a:buNone/>
            </a:pPr>
            <a:endParaRPr lang="en-US" sz="2400" dirty="0" smtClean="0"/>
          </a:p>
          <a:p>
            <a:pPr marL="0" indent="0">
              <a:buNone/>
            </a:pPr>
            <a:r>
              <a:rPr lang="en-US" sz="2400" dirty="0" smtClean="0"/>
              <a:t>Why?</a:t>
            </a:r>
          </a:p>
          <a:p>
            <a:r>
              <a:rPr lang="en-US" sz="2400" dirty="0" smtClean="0"/>
              <a:t>Strengthen oversight of Federal funds to reduce risk of waste, fraud and abuse</a:t>
            </a:r>
          </a:p>
          <a:p>
            <a:r>
              <a:rPr lang="en-US" sz="2400" dirty="0" smtClean="0"/>
              <a:t>Streamline guidance for awards to ease administrative burden</a:t>
            </a:r>
            <a:endParaRPr lang="en-US" sz="2400" dirty="0"/>
          </a:p>
        </p:txBody>
      </p:sp>
    </p:spTree>
    <p:extLst>
      <p:ext uri="{BB962C8B-B14F-4D97-AF65-F5344CB8AC3E}">
        <p14:creationId xmlns:p14="http://schemas.microsoft.com/office/powerpoint/2010/main" val="3866339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Plan for Lehigh </a:t>
            </a:r>
            <a:endParaRPr lang="en-US" dirty="0"/>
          </a:p>
        </p:txBody>
      </p:sp>
      <p:sp>
        <p:nvSpPr>
          <p:cNvPr id="3" name="Content Placeholder 2"/>
          <p:cNvSpPr>
            <a:spLocks noGrp="1"/>
          </p:cNvSpPr>
          <p:nvPr>
            <p:ph idx="1"/>
          </p:nvPr>
        </p:nvSpPr>
        <p:spPr>
          <a:xfrm>
            <a:off x="838200" y="1991880"/>
            <a:ext cx="10515600" cy="4351338"/>
          </a:xfrm>
        </p:spPr>
        <p:txBody>
          <a:bodyPr/>
          <a:lstStyle/>
          <a:p>
            <a:r>
              <a:rPr lang="en-US" dirty="0" smtClean="0"/>
              <a:t>Modify policies, processes and systems to satisfy requirements</a:t>
            </a:r>
          </a:p>
          <a:p>
            <a:r>
              <a:rPr lang="en-US" dirty="0" smtClean="0"/>
              <a:t>Streamline processes to enhance compliance (purchasing checklist, bid summary form/bid matrix, etc.)</a:t>
            </a:r>
          </a:p>
          <a:p>
            <a:r>
              <a:rPr lang="en-US" dirty="0" smtClean="0"/>
              <a:t>Grow policy understanding and compliance through communication and training</a:t>
            </a:r>
          </a:p>
          <a:p>
            <a:r>
              <a:rPr lang="en-US" dirty="0" smtClean="0"/>
              <a:t>Utilize preferred suppliers or consortium suppliers to decrease administrative burden</a:t>
            </a:r>
          </a:p>
          <a:p>
            <a:pPr marL="0" indent="0">
              <a:buNone/>
            </a:pPr>
            <a:endParaRPr lang="en-US" dirty="0"/>
          </a:p>
        </p:txBody>
      </p:sp>
    </p:spTree>
    <p:extLst>
      <p:ext uri="{BB962C8B-B14F-4D97-AF65-F5344CB8AC3E}">
        <p14:creationId xmlns:p14="http://schemas.microsoft.com/office/powerpoint/2010/main" val="4051123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Procurement “Claw”</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09702" y="1690688"/>
            <a:ext cx="6350924" cy="4614603"/>
          </a:xfrm>
        </p:spPr>
      </p:pic>
    </p:spTree>
    <p:extLst>
      <p:ext uri="{BB962C8B-B14F-4D97-AF65-F5344CB8AC3E}">
        <p14:creationId xmlns:p14="http://schemas.microsoft.com/office/powerpoint/2010/main" val="2551117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188910711"/>
              </p:ext>
            </p:extLst>
          </p:nvPr>
        </p:nvGraphicFramePr>
        <p:xfrm>
          <a:off x="573578" y="395837"/>
          <a:ext cx="11039302" cy="5461000"/>
        </p:xfrm>
        <a:graphic>
          <a:graphicData uri="http://schemas.openxmlformats.org/drawingml/2006/table">
            <a:tbl>
              <a:tblPr firstRow="1" bandRow="1">
                <a:tableStyleId>{5C22544A-7EE6-4342-B048-85BDC9FD1C3A}</a:tableStyleId>
              </a:tblPr>
              <a:tblGrid>
                <a:gridCol w="1597461">
                  <a:extLst>
                    <a:ext uri="{9D8B030D-6E8A-4147-A177-3AD203B41FA5}">
                      <a16:colId xmlns:a16="http://schemas.microsoft.com/office/drawing/2014/main" val="2592734286"/>
                    </a:ext>
                  </a:extLst>
                </a:gridCol>
                <a:gridCol w="1589055">
                  <a:extLst>
                    <a:ext uri="{9D8B030D-6E8A-4147-A177-3AD203B41FA5}">
                      <a16:colId xmlns:a16="http://schemas.microsoft.com/office/drawing/2014/main" val="2631043532"/>
                    </a:ext>
                  </a:extLst>
                </a:gridCol>
                <a:gridCol w="7852786">
                  <a:extLst>
                    <a:ext uri="{9D8B030D-6E8A-4147-A177-3AD203B41FA5}">
                      <a16:colId xmlns:a16="http://schemas.microsoft.com/office/drawing/2014/main" val="51575959"/>
                    </a:ext>
                  </a:extLst>
                </a:gridCol>
              </a:tblGrid>
              <a:tr h="370840">
                <a:tc>
                  <a:txBody>
                    <a:bodyPr/>
                    <a:lstStyle/>
                    <a:p>
                      <a:r>
                        <a:rPr lang="en-US" sz="1600" dirty="0" smtClean="0">
                          <a:solidFill>
                            <a:schemeClr val="tx1"/>
                          </a:solidFill>
                        </a:rPr>
                        <a:t>5 Methods</a:t>
                      </a:r>
                      <a:endParaRPr lang="en-US" sz="1600" dirty="0">
                        <a:solidFill>
                          <a:schemeClr val="tx1"/>
                        </a:solidFill>
                      </a:endParaRPr>
                    </a:p>
                  </a:txBody>
                  <a:tcPr/>
                </a:tc>
                <a:tc>
                  <a:txBody>
                    <a:bodyPr/>
                    <a:lstStyle/>
                    <a:p>
                      <a:r>
                        <a:rPr lang="en-US" sz="1600" dirty="0" smtClean="0">
                          <a:solidFill>
                            <a:schemeClr val="tx1"/>
                          </a:solidFill>
                        </a:rPr>
                        <a:t>Dollar Threshold</a:t>
                      </a:r>
                      <a:endParaRPr lang="en-US" sz="1600" dirty="0">
                        <a:solidFill>
                          <a:schemeClr val="tx1"/>
                        </a:solidFill>
                      </a:endParaRPr>
                    </a:p>
                  </a:txBody>
                  <a:tcPr/>
                </a:tc>
                <a:tc>
                  <a:txBody>
                    <a:bodyPr/>
                    <a:lstStyle/>
                    <a:p>
                      <a:r>
                        <a:rPr lang="en-US" sz="1600" dirty="0" smtClean="0">
                          <a:solidFill>
                            <a:schemeClr val="tx1"/>
                          </a:solidFill>
                        </a:rPr>
                        <a:t>Requirements</a:t>
                      </a:r>
                      <a:endParaRPr lang="en-US" sz="1600" dirty="0">
                        <a:solidFill>
                          <a:schemeClr val="tx1"/>
                        </a:solidFill>
                      </a:endParaRPr>
                    </a:p>
                  </a:txBody>
                  <a:tcPr/>
                </a:tc>
                <a:extLst>
                  <a:ext uri="{0D108BD9-81ED-4DB2-BD59-A6C34878D82A}">
                    <a16:rowId xmlns:a16="http://schemas.microsoft.com/office/drawing/2014/main" val="1997664011"/>
                  </a:ext>
                </a:extLst>
              </a:tr>
              <a:tr h="370840">
                <a:tc>
                  <a:txBody>
                    <a:bodyPr/>
                    <a:lstStyle/>
                    <a:p>
                      <a:r>
                        <a:rPr lang="en-US" sz="1600" dirty="0" smtClean="0"/>
                        <a:t>Micro-purchase</a:t>
                      </a:r>
                      <a:endParaRPr lang="en-US" sz="1600" dirty="0"/>
                    </a:p>
                  </a:txBody>
                  <a:tcPr/>
                </a:tc>
                <a:tc>
                  <a:txBody>
                    <a:bodyPr/>
                    <a:lstStyle/>
                    <a:p>
                      <a:r>
                        <a:rPr lang="en-US" sz="1600" dirty="0" smtClean="0"/>
                        <a:t>$1 - </a:t>
                      </a:r>
                      <a:r>
                        <a:rPr lang="en-US" sz="1600" baseline="0" dirty="0" smtClean="0"/>
                        <a:t>$10,000 </a:t>
                      </a:r>
                    </a:p>
                    <a:p>
                      <a:r>
                        <a:rPr lang="en-US" sz="1600" baseline="0" dirty="0" smtClean="0"/>
                        <a:t>in aggregate </a:t>
                      </a:r>
                      <a:endParaRPr 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t>No hard quotes required</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t>Equitable distribution (spread the wealth vs your favorites)</a:t>
                      </a:r>
                      <a:endParaRPr lang="en-US" sz="1600" dirty="0" smtClean="0"/>
                    </a:p>
                  </a:txBody>
                  <a:tcPr/>
                </a:tc>
                <a:extLst>
                  <a:ext uri="{0D108BD9-81ED-4DB2-BD59-A6C34878D82A}">
                    <a16:rowId xmlns:a16="http://schemas.microsoft.com/office/drawing/2014/main" val="4206390270"/>
                  </a:ext>
                </a:extLst>
              </a:tr>
              <a:tr h="370840">
                <a:tc>
                  <a:txBody>
                    <a:bodyPr/>
                    <a:lstStyle/>
                    <a:p>
                      <a:r>
                        <a:rPr lang="en-US" sz="1600" dirty="0" smtClean="0"/>
                        <a:t>Small purchase</a:t>
                      </a:r>
                      <a:endParaRPr lang="en-US" sz="1600" dirty="0"/>
                    </a:p>
                  </a:txBody>
                  <a:tcPr/>
                </a:tc>
                <a:tc>
                  <a:txBody>
                    <a:bodyPr/>
                    <a:lstStyle/>
                    <a:p>
                      <a:r>
                        <a:rPr lang="en-US" sz="1600" dirty="0" smtClean="0"/>
                        <a:t>$10,001 -$250,000</a:t>
                      </a:r>
                      <a:endParaRPr lang="en-US" sz="1600" dirty="0"/>
                    </a:p>
                  </a:txBody>
                  <a:tcPr/>
                </a:tc>
                <a:tc>
                  <a:txBody>
                    <a:bodyPr/>
                    <a:lstStyle/>
                    <a:p>
                      <a:pPr marL="285750" indent="-285750">
                        <a:buFont typeface="Arial" panose="020B0604020202020204" pitchFamily="34" charset="0"/>
                        <a:buChar char="•"/>
                      </a:pPr>
                      <a:r>
                        <a:rPr lang="en-US" sz="1600" baseline="0" dirty="0" smtClean="0"/>
                        <a:t>Quotes required from at least 2 sources </a:t>
                      </a:r>
                    </a:p>
                    <a:p>
                      <a:pPr marL="285750" indent="-285750">
                        <a:buFont typeface="Arial" panose="020B0604020202020204" pitchFamily="34" charset="0"/>
                        <a:buChar char="•"/>
                      </a:pPr>
                      <a:r>
                        <a:rPr lang="en-US" sz="1600" baseline="0" dirty="0" smtClean="0"/>
                        <a:t>Informal - web price searches sufficient</a:t>
                      </a:r>
                    </a:p>
                    <a:p>
                      <a:pPr marL="285750" indent="-285750">
                        <a:buFont typeface="Arial" panose="020B0604020202020204" pitchFamily="34" charset="0"/>
                        <a:buChar char="•"/>
                      </a:pPr>
                      <a:r>
                        <a:rPr lang="en-US" sz="1600" baseline="0" dirty="0" smtClean="0"/>
                        <a:t>Price doesn’t need to be deciding factor, but all quotes must be kept in procurement record</a:t>
                      </a:r>
                      <a:endParaRPr lang="en-US" sz="1600" dirty="0"/>
                    </a:p>
                  </a:txBody>
                  <a:tcPr/>
                </a:tc>
                <a:extLst>
                  <a:ext uri="{0D108BD9-81ED-4DB2-BD59-A6C34878D82A}">
                    <a16:rowId xmlns:a16="http://schemas.microsoft.com/office/drawing/2014/main" val="660708532"/>
                  </a:ext>
                </a:extLst>
              </a:tr>
              <a:tr h="370840">
                <a:tc>
                  <a:txBody>
                    <a:bodyPr/>
                    <a:lstStyle/>
                    <a:p>
                      <a:r>
                        <a:rPr lang="en-US" sz="1600" dirty="0" smtClean="0"/>
                        <a:t>Sealed bid</a:t>
                      </a:r>
                      <a:endParaRPr lang="en-US" sz="1600" dirty="0"/>
                    </a:p>
                  </a:txBody>
                  <a:tcPr/>
                </a:tc>
                <a:tc>
                  <a:txBody>
                    <a:bodyPr/>
                    <a:lstStyle/>
                    <a:p>
                      <a:r>
                        <a:rPr lang="en-US" sz="1600" dirty="0" smtClean="0"/>
                        <a:t>&gt; $250,001</a:t>
                      </a:r>
                      <a:endParaRPr lang="en-US" sz="1600" dirty="0"/>
                    </a:p>
                  </a:txBody>
                  <a:tcPr/>
                </a:tc>
                <a:tc>
                  <a:txBody>
                    <a:bodyPr/>
                    <a:lstStyle/>
                    <a:p>
                      <a:pPr marL="285750" indent="-285750">
                        <a:buFont typeface="Arial" panose="020B0604020202020204" pitchFamily="34" charset="0"/>
                        <a:buChar char="•"/>
                      </a:pPr>
                      <a:r>
                        <a:rPr lang="en-US" sz="1600" dirty="0" smtClean="0"/>
                        <a:t>Used when decision can be made principally on basis</a:t>
                      </a:r>
                      <a:r>
                        <a:rPr lang="en-US" sz="1600" baseline="0" dirty="0" smtClean="0"/>
                        <a:t> of price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t>Publicly solicited proposals; multiple qualified sources</a:t>
                      </a:r>
                    </a:p>
                    <a:p>
                      <a:pPr marL="285750" indent="-285750">
                        <a:buFont typeface="Arial" panose="020B0604020202020204" pitchFamily="34" charset="0"/>
                        <a:buChar char="•"/>
                      </a:pPr>
                      <a:r>
                        <a:rPr lang="en-US" sz="1600" dirty="0" smtClean="0"/>
                        <a:t>Defined</a:t>
                      </a:r>
                      <a:r>
                        <a:rPr lang="en-US" sz="1600" baseline="0" dirty="0" smtClean="0"/>
                        <a:t> specifications</a:t>
                      </a:r>
                    </a:p>
                    <a:p>
                      <a:pPr marL="285750" indent="-285750">
                        <a:buFont typeface="Arial" panose="020B0604020202020204" pitchFamily="34" charset="0"/>
                        <a:buChar char="•"/>
                      </a:pPr>
                      <a:r>
                        <a:rPr lang="en-US" sz="1600" baseline="0" dirty="0" smtClean="0"/>
                        <a:t>Firm fixed price contract with lowest responsible bidder, written valid justification if not awarding to lowest bidder</a:t>
                      </a:r>
                      <a:endParaRPr lang="en-US" sz="1600" dirty="0"/>
                    </a:p>
                  </a:txBody>
                  <a:tcPr/>
                </a:tc>
                <a:extLst>
                  <a:ext uri="{0D108BD9-81ED-4DB2-BD59-A6C34878D82A}">
                    <a16:rowId xmlns:a16="http://schemas.microsoft.com/office/drawing/2014/main" val="3150536589"/>
                  </a:ext>
                </a:extLst>
              </a:tr>
              <a:tr h="370840">
                <a:tc>
                  <a:txBody>
                    <a:bodyPr/>
                    <a:lstStyle/>
                    <a:p>
                      <a:r>
                        <a:rPr lang="en-US" sz="1600" dirty="0" smtClean="0"/>
                        <a:t>Competitive proposal</a:t>
                      </a:r>
                      <a:endParaRPr lang="en-US" sz="1600" dirty="0"/>
                    </a:p>
                  </a:txBody>
                  <a:tcPr/>
                </a:tc>
                <a:tc>
                  <a:txBody>
                    <a:bodyPr/>
                    <a:lstStyle/>
                    <a:p>
                      <a:r>
                        <a:rPr lang="en-US" sz="1600" dirty="0" smtClean="0"/>
                        <a:t>&gt; $250,001</a:t>
                      </a:r>
                      <a:endParaRPr 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smtClean="0"/>
                        <a:t>Must </a:t>
                      </a:r>
                      <a:r>
                        <a:rPr lang="en-US" sz="1600" baseline="0" dirty="0" smtClean="0"/>
                        <a:t>identify all evaluation factors and relative importance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t>Publicly solicited proposals; multiple qualified sources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t>Must document technical evaluations of proposals and selection decision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aseline="0" dirty="0" smtClean="0"/>
                        <a:t>Contract award to firm with best proposal – highest score</a:t>
                      </a:r>
                    </a:p>
                  </a:txBody>
                  <a:tcPr/>
                </a:tc>
                <a:extLst>
                  <a:ext uri="{0D108BD9-81ED-4DB2-BD59-A6C34878D82A}">
                    <a16:rowId xmlns:a16="http://schemas.microsoft.com/office/drawing/2014/main" val="3682816754"/>
                  </a:ext>
                </a:extLst>
              </a:tr>
              <a:tr h="370840">
                <a:tc>
                  <a:txBody>
                    <a:bodyPr/>
                    <a:lstStyle/>
                    <a:p>
                      <a:r>
                        <a:rPr lang="en-US" sz="1600" dirty="0" smtClean="0"/>
                        <a:t>Non-competitive</a:t>
                      </a:r>
                      <a:r>
                        <a:rPr lang="en-US" sz="1600" baseline="0" dirty="0" smtClean="0"/>
                        <a:t> proposal/sole source</a:t>
                      </a:r>
                      <a:endParaRPr lang="en-US" sz="1600" dirty="0"/>
                    </a:p>
                  </a:txBody>
                  <a:tcPr/>
                </a:tc>
                <a:tc>
                  <a:txBody>
                    <a:bodyPr/>
                    <a:lstStyle/>
                    <a:p>
                      <a:r>
                        <a:rPr lang="en-US" sz="1600" dirty="0" smtClean="0"/>
                        <a:t>&gt; $10,000</a:t>
                      </a:r>
                      <a:endParaRPr lang="en-US" sz="1600" dirty="0"/>
                    </a:p>
                  </a:txBody>
                  <a:tcPr/>
                </a:tc>
                <a:tc>
                  <a:txBody>
                    <a:bodyPr/>
                    <a:lstStyle/>
                    <a:p>
                      <a:pPr marL="285750" indent="-285750">
                        <a:buFont typeface="Arial" panose="020B0604020202020204" pitchFamily="34" charset="0"/>
                        <a:buChar char="•"/>
                      </a:pPr>
                      <a:r>
                        <a:rPr lang="en-US" sz="1600" dirty="0" smtClean="0"/>
                        <a:t>May ONLY be used when available only</a:t>
                      </a:r>
                      <a:r>
                        <a:rPr lang="en-US" sz="1600" baseline="0" dirty="0" smtClean="0"/>
                        <a:t> from a single source, during public emergency, or if federal agency expressly authorizes sole source justification in writing</a:t>
                      </a:r>
                    </a:p>
                    <a:p>
                      <a:pPr marL="285750" indent="-285750">
                        <a:buFont typeface="Arial" panose="020B0604020202020204" pitchFamily="34" charset="0"/>
                        <a:buChar char="•"/>
                      </a:pPr>
                      <a:r>
                        <a:rPr lang="en-US" sz="1600" baseline="0" dirty="0" smtClean="0"/>
                        <a:t>Justification of the sole source must be documented and retained in procurement records</a:t>
                      </a:r>
                    </a:p>
                    <a:p>
                      <a:pPr marL="285750" indent="-285750">
                        <a:buFont typeface="Arial" panose="020B0604020202020204" pitchFamily="34" charset="0"/>
                        <a:buChar char="•"/>
                      </a:pPr>
                      <a:r>
                        <a:rPr lang="en-US" sz="1600" baseline="0" dirty="0" smtClean="0"/>
                        <a:t>Any initial solicitations from other sources deemed inadequate must be documented</a:t>
                      </a:r>
                    </a:p>
                  </a:txBody>
                  <a:tcPr/>
                </a:tc>
                <a:extLst>
                  <a:ext uri="{0D108BD9-81ED-4DB2-BD59-A6C34878D82A}">
                    <a16:rowId xmlns:a16="http://schemas.microsoft.com/office/drawing/2014/main" val="1286598609"/>
                  </a:ext>
                </a:extLst>
              </a:tr>
            </a:tbl>
          </a:graphicData>
        </a:graphic>
      </p:graphicFrame>
    </p:spTree>
    <p:extLst>
      <p:ext uri="{BB962C8B-B14F-4D97-AF65-F5344CB8AC3E}">
        <p14:creationId xmlns:p14="http://schemas.microsoft.com/office/powerpoint/2010/main" val="91658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7183"/>
            <a:ext cx="10515600" cy="1325563"/>
          </a:xfrm>
        </p:spPr>
        <p:txBody>
          <a:bodyPr/>
          <a:lstStyle/>
          <a:p>
            <a:r>
              <a:rPr lang="en-US" dirty="0" smtClean="0"/>
              <a:t>Procurement Standards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79943397"/>
              </p:ext>
            </p:extLst>
          </p:nvPr>
        </p:nvGraphicFramePr>
        <p:xfrm>
          <a:off x="838200" y="1825625"/>
          <a:ext cx="9938330" cy="3017520"/>
        </p:xfrm>
        <a:graphic>
          <a:graphicData uri="http://schemas.openxmlformats.org/drawingml/2006/table">
            <a:tbl>
              <a:tblPr firstRow="1" bandRow="1">
                <a:tableStyleId>{5C22544A-7EE6-4342-B048-85BDC9FD1C3A}</a:tableStyleId>
              </a:tblPr>
              <a:tblGrid>
                <a:gridCol w="1987666">
                  <a:extLst>
                    <a:ext uri="{9D8B030D-6E8A-4147-A177-3AD203B41FA5}">
                      <a16:colId xmlns:a16="http://schemas.microsoft.com/office/drawing/2014/main" val="1525720258"/>
                    </a:ext>
                  </a:extLst>
                </a:gridCol>
                <a:gridCol w="1987666">
                  <a:extLst>
                    <a:ext uri="{9D8B030D-6E8A-4147-A177-3AD203B41FA5}">
                      <a16:colId xmlns:a16="http://schemas.microsoft.com/office/drawing/2014/main" val="289287167"/>
                    </a:ext>
                  </a:extLst>
                </a:gridCol>
                <a:gridCol w="1987666">
                  <a:extLst>
                    <a:ext uri="{9D8B030D-6E8A-4147-A177-3AD203B41FA5}">
                      <a16:colId xmlns:a16="http://schemas.microsoft.com/office/drawing/2014/main" val="2133990349"/>
                    </a:ext>
                  </a:extLst>
                </a:gridCol>
                <a:gridCol w="1987666">
                  <a:extLst>
                    <a:ext uri="{9D8B030D-6E8A-4147-A177-3AD203B41FA5}">
                      <a16:colId xmlns:a16="http://schemas.microsoft.com/office/drawing/2014/main" val="630088266"/>
                    </a:ext>
                  </a:extLst>
                </a:gridCol>
                <a:gridCol w="1987666">
                  <a:extLst>
                    <a:ext uri="{9D8B030D-6E8A-4147-A177-3AD203B41FA5}">
                      <a16:colId xmlns:a16="http://schemas.microsoft.com/office/drawing/2014/main" val="1444546581"/>
                    </a:ext>
                  </a:extLst>
                </a:gridCol>
              </a:tblGrid>
              <a:tr h="425489">
                <a:tc>
                  <a:txBody>
                    <a:bodyPr/>
                    <a:lstStyle/>
                    <a:p>
                      <a:endParaRPr lang="en-US" sz="1600" dirty="0" smtClean="0">
                        <a:solidFill>
                          <a:schemeClr val="tx1"/>
                        </a:solidFill>
                      </a:endParaRPr>
                    </a:p>
                    <a:p>
                      <a:pPr algn="ctr"/>
                      <a:r>
                        <a:rPr lang="en-US" sz="1600" dirty="0" smtClean="0">
                          <a:solidFill>
                            <a:schemeClr val="tx1"/>
                          </a:solidFill>
                        </a:rPr>
                        <a:t>Policy &amp; Procedures</a:t>
                      </a:r>
                    </a:p>
                    <a:p>
                      <a:endParaRPr lang="en-US" sz="1600" dirty="0" smtClean="0">
                        <a:solidFill>
                          <a:schemeClr val="tx1"/>
                        </a:solidFill>
                      </a:endParaRPr>
                    </a:p>
                    <a:p>
                      <a:endParaRPr lang="en-US" sz="1600" b="0" dirty="0" smtClean="0">
                        <a:solidFill>
                          <a:schemeClr val="tx1"/>
                        </a:solidFill>
                      </a:endParaRPr>
                    </a:p>
                    <a:p>
                      <a:r>
                        <a:rPr lang="en-US" sz="1600" b="0" dirty="0" smtClean="0">
                          <a:solidFill>
                            <a:schemeClr val="tx1"/>
                          </a:solidFill>
                        </a:rPr>
                        <a:t>Lehigh must have</a:t>
                      </a:r>
                      <a:r>
                        <a:rPr lang="en-US" sz="1600" b="0" baseline="0" dirty="0" smtClean="0">
                          <a:solidFill>
                            <a:schemeClr val="tx1"/>
                          </a:solidFill>
                        </a:rPr>
                        <a:t> a purchasing policy and document adherence to the policy</a:t>
                      </a:r>
                      <a:endParaRPr lang="en-US" sz="1600" b="0" dirty="0">
                        <a:solidFill>
                          <a:schemeClr val="tx1"/>
                        </a:solidFill>
                      </a:endParaRPr>
                    </a:p>
                  </a:txBody>
                  <a:tcPr>
                    <a:solidFill>
                      <a:schemeClr val="accent1">
                        <a:lumMod val="40000"/>
                        <a:lumOff val="60000"/>
                      </a:schemeClr>
                    </a:solidFill>
                  </a:tcPr>
                </a:tc>
                <a:tc>
                  <a:txBody>
                    <a:bodyPr/>
                    <a:lstStyle/>
                    <a:p>
                      <a:endParaRPr lang="en-US" sz="1600" dirty="0" smtClean="0">
                        <a:solidFill>
                          <a:schemeClr val="tx1"/>
                        </a:solidFill>
                      </a:endParaRPr>
                    </a:p>
                    <a:p>
                      <a:pPr algn="ctr"/>
                      <a:r>
                        <a:rPr lang="en-US" sz="1600" dirty="0" smtClean="0">
                          <a:solidFill>
                            <a:schemeClr val="tx1"/>
                          </a:solidFill>
                        </a:rPr>
                        <a:t>Necessary</a:t>
                      </a:r>
                    </a:p>
                    <a:p>
                      <a:endParaRPr lang="en-US" sz="1600" dirty="0" smtClean="0">
                        <a:solidFill>
                          <a:schemeClr val="tx1"/>
                        </a:solidFill>
                      </a:endParaRPr>
                    </a:p>
                    <a:p>
                      <a:endParaRPr lang="en-US" sz="1600" dirty="0" smtClean="0">
                        <a:solidFill>
                          <a:schemeClr val="tx1"/>
                        </a:solidFill>
                      </a:endParaRPr>
                    </a:p>
                    <a:p>
                      <a:r>
                        <a:rPr lang="en-US" sz="1600" b="0" dirty="0" smtClean="0">
                          <a:solidFill>
                            <a:schemeClr val="tx1"/>
                          </a:solidFill>
                        </a:rPr>
                        <a:t>Purchases made are necessary for operations and in an efficient manner</a:t>
                      </a:r>
                      <a:endParaRPr lang="en-US" sz="1600" b="0" dirty="0">
                        <a:solidFill>
                          <a:schemeClr val="tx1"/>
                        </a:solidFill>
                      </a:endParaRPr>
                    </a:p>
                  </a:txBody>
                  <a:tcPr>
                    <a:solidFill>
                      <a:schemeClr val="accent1">
                        <a:lumMod val="40000"/>
                        <a:lumOff val="60000"/>
                      </a:schemeClr>
                    </a:solidFill>
                  </a:tcPr>
                </a:tc>
                <a:tc>
                  <a:txBody>
                    <a:bodyPr/>
                    <a:lstStyle/>
                    <a:p>
                      <a:endParaRPr lang="en-US" sz="1600" dirty="0" smtClean="0">
                        <a:solidFill>
                          <a:schemeClr val="tx1"/>
                        </a:solidFill>
                      </a:endParaRPr>
                    </a:p>
                    <a:p>
                      <a:pPr algn="ctr"/>
                      <a:r>
                        <a:rPr lang="en-US" sz="1600" dirty="0" smtClean="0">
                          <a:solidFill>
                            <a:schemeClr val="tx1"/>
                          </a:solidFill>
                        </a:rPr>
                        <a:t>Full &amp; Open Competition</a:t>
                      </a:r>
                    </a:p>
                    <a:p>
                      <a:endParaRPr lang="en-US" sz="1600" dirty="0" smtClean="0">
                        <a:solidFill>
                          <a:schemeClr val="tx1"/>
                        </a:solidFill>
                      </a:endParaRPr>
                    </a:p>
                    <a:p>
                      <a:r>
                        <a:rPr lang="en-US" sz="1600" b="0" dirty="0" smtClean="0">
                          <a:solidFill>
                            <a:schemeClr val="tx1"/>
                          </a:solidFill>
                        </a:rPr>
                        <a:t>Vendors given equal consideration</a:t>
                      </a:r>
                      <a:endParaRPr lang="en-US" sz="1600" b="0" dirty="0">
                        <a:solidFill>
                          <a:schemeClr val="tx1"/>
                        </a:solidFill>
                      </a:endParaRPr>
                    </a:p>
                  </a:txBody>
                  <a:tcPr>
                    <a:solidFill>
                      <a:schemeClr val="accent1">
                        <a:lumMod val="40000"/>
                        <a:lumOff val="60000"/>
                      </a:schemeClr>
                    </a:solidFill>
                  </a:tcPr>
                </a:tc>
                <a:tc>
                  <a:txBody>
                    <a:bodyPr/>
                    <a:lstStyle/>
                    <a:p>
                      <a:endParaRPr lang="en-US" sz="1600" dirty="0" smtClean="0">
                        <a:solidFill>
                          <a:schemeClr val="tx1"/>
                        </a:solidFill>
                      </a:endParaRPr>
                    </a:p>
                    <a:p>
                      <a:pPr algn="ctr"/>
                      <a:r>
                        <a:rPr lang="en-US" sz="1600" dirty="0" smtClean="0">
                          <a:solidFill>
                            <a:schemeClr val="tx1"/>
                          </a:solidFill>
                        </a:rPr>
                        <a:t>Conflict of Interest</a:t>
                      </a:r>
                    </a:p>
                    <a:p>
                      <a:endParaRPr lang="en-US" sz="1600" dirty="0" smtClean="0">
                        <a:solidFill>
                          <a:schemeClr val="tx1"/>
                        </a:solidFill>
                      </a:endParaRPr>
                    </a:p>
                    <a:p>
                      <a:endParaRPr lang="en-US" sz="1600" dirty="0" smtClean="0">
                        <a:solidFill>
                          <a:schemeClr val="tx1"/>
                        </a:solidFill>
                      </a:endParaRPr>
                    </a:p>
                    <a:p>
                      <a:r>
                        <a:rPr lang="en-US" sz="1600" b="0" dirty="0" smtClean="0">
                          <a:solidFill>
                            <a:schemeClr val="tx1"/>
                          </a:solidFill>
                        </a:rPr>
                        <a:t>Lehigh community must</a:t>
                      </a:r>
                      <a:r>
                        <a:rPr lang="en-US" sz="1600" b="0" baseline="0" dirty="0" smtClean="0">
                          <a:solidFill>
                            <a:schemeClr val="tx1"/>
                          </a:solidFill>
                        </a:rPr>
                        <a:t> disclose conflicts of interest </a:t>
                      </a:r>
                      <a:endParaRPr lang="en-US" sz="1600" b="0" dirty="0">
                        <a:solidFill>
                          <a:schemeClr val="tx1"/>
                        </a:solidFill>
                      </a:endParaRPr>
                    </a:p>
                  </a:txBody>
                  <a:tcPr>
                    <a:solidFill>
                      <a:schemeClr val="accent1">
                        <a:lumMod val="40000"/>
                        <a:lumOff val="60000"/>
                      </a:schemeClr>
                    </a:solidFill>
                  </a:tcPr>
                </a:tc>
                <a:tc>
                  <a:txBody>
                    <a:bodyPr/>
                    <a:lstStyle/>
                    <a:p>
                      <a:endParaRPr lang="en-US" sz="1600" dirty="0" smtClean="0">
                        <a:solidFill>
                          <a:schemeClr val="tx1"/>
                        </a:solidFill>
                      </a:endParaRPr>
                    </a:p>
                    <a:p>
                      <a:pPr algn="ctr"/>
                      <a:r>
                        <a:rPr lang="en-US" sz="1600" dirty="0" smtClean="0">
                          <a:solidFill>
                            <a:schemeClr val="tx1"/>
                          </a:solidFill>
                        </a:rPr>
                        <a:t>Documentation</a:t>
                      </a:r>
                    </a:p>
                    <a:p>
                      <a:endParaRPr lang="en-US" sz="1600" dirty="0" smtClean="0">
                        <a:solidFill>
                          <a:schemeClr val="tx1"/>
                        </a:solidFill>
                      </a:endParaRPr>
                    </a:p>
                    <a:p>
                      <a:endParaRPr lang="en-US" sz="1600" b="0" dirty="0" smtClean="0">
                        <a:solidFill>
                          <a:schemeClr val="tx1"/>
                        </a:solidFill>
                      </a:endParaRPr>
                    </a:p>
                    <a:p>
                      <a:r>
                        <a:rPr lang="en-US" sz="1600" b="0" dirty="0" smtClean="0">
                          <a:solidFill>
                            <a:schemeClr val="tx1"/>
                          </a:solidFill>
                        </a:rPr>
                        <a:t>For purchases above Micro</a:t>
                      </a:r>
                      <a:r>
                        <a:rPr lang="en-US" sz="1600" b="0" baseline="0" dirty="0" smtClean="0">
                          <a:solidFill>
                            <a:schemeClr val="tx1"/>
                          </a:solidFill>
                        </a:rPr>
                        <a:t> Purchase threshold, must:</a:t>
                      </a:r>
                    </a:p>
                    <a:p>
                      <a:endParaRPr lang="en-US" sz="1600" b="0" baseline="0" dirty="0" smtClean="0">
                        <a:solidFill>
                          <a:schemeClr val="tx1"/>
                        </a:solidFill>
                      </a:endParaRPr>
                    </a:p>
                    <a:p>
                      <a:r>
                        <a:rPr lang="en-US" sz="1600" b="0" baseline="0" dirty="0" smtClean="0">
                          <a:solidFill>
                            <a:schemeClr val="tx1"/>
                          </a:solidFill>
                        </a:rPr>
                        <a:t> - complete cost or price analysis</a:t>
                      </a:r>
                    </a:p>
                    <a:p>
                      <a:r>
                        <a:rPr lang="en-US" sz="1600" b="0" baseline="0" dirty="0" smtClean="0">
                          <a:solidFill>
                            <a:schemeClr val="tx1"/>
                          </a:solidFill>
                        </a:rPr>
                        <a:t> - explain why vendor was chosen</a:t>
                      </a:r>
                      <a:endParaRPr lang="en-US" sz="1600" b="0" dirty="0">
                        <a:solidFill>
                          <a:schemeClr val="tx1"/>
                        </a:solidFill>
                      </a:endParaRPr>
                    </a:p>
                  </a:txBody>
                  <a:tcPr>
                    <a:solidFill>
                      <a:schemeClr val="accent1">
                        <a:lumMod val="40000"/>
                        <a:lumOff val="60000"/>
                      </a:schemeClr>
                    </a:solidFill>
                  </a:tcPr>
                </a:tc>
                <a:extLst>
                  <a:ext uri="{0D108BD9-81ED-4DB2-BD59-A6C34878D82A}">
                    <a16:rowId xmlns:a16="http://schemas.microsoft.com/office/drawing/2014/main" val="1186199581"/>
                  </a:ext>
                </a:extLst>
              </a:tr>
            </a:tbl>
          </a:graphicData>
        </a:graphic>
      </p:graphicFrame>
    </p:spTree>
    <p:extLst>
      <p:ext uri="{BB962C8B-B14F-4D97-AF65-F5344CB8AC3E}">
        <p14:creationId xmlns:p14="http://schemas.microsoft.com/office/powerpoint/2010/main" val="3898359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9118"/>
            <a:ext cx="10515600" cy="1325563"/>
          </a:xfrm>
        </p:spPr>
        <p:txBody>
          <a:bodyPr/>
          <a:lstStyle/>
          <a:p>
            <a:r>
              <a:rPr lang="en-US" dirty="0" smtClean="0"/>
              <a:t>Takeaways</a:t>
            </a:r>
            <a:endParaRPr lang="en-US" dirty="0"/>
          </a:p>
        </p:txBody>
      </p:sp>
      <p:sp>
        <p:nvSpPr>
          <p:cNvPr id="3" name="Content Placeholder 2"/>
          <p:cNvSpPr>
            <a:spLocks noGrp="1"/>
          </p:cNvSpPr>
          <p:nvPr>
            <p:ph idx="1"/>
          </p:nvPr>
        </p:nvSpPr>
        <p:spPr>
          <a:xfrm>
            <a:off x="771698" y="1255222"/>
            <a:ext cx="10515600" cy="5286894"/>
          </a:xfrm>
        </p:spPr>
        <p:txBody>
          <a:bodyPr>
            <a:normAutofit fontScale="55000" lnSpcReduction="20000"/>
          </a:bodyPr>
          <a:lstStyle/>
          <a:p>
            <a:r>
              <a:rPr lang="en-US" sz="3100" dirty="0" smtClean="0"/>
              <a:t>Differentiate the allowable methods of procurement </a:t>
            </a:r>
          </a:p>
          <a:p>
            <a:pPr lvl="1"/>
            <a:endParaRPr lang="en-US" sz="3100" dirty="0"/>
          </a:p>
          <a:p>
            <a:pPr algn="just"/>
            <a:r>
              <a:rPr lang="en-US" sz="3100" dirty="0" smtClean="0"/>
              <a:t>Federal vs. State requirement – if state is lower, follow the more stringent threshold</a:t>
            </a:r>
          </a:p>
          <a:p>
            <a:pPr marL="0" indent="0" algn="just">
              <a:buNone/>
            </a:pPr>
            <a:r>
              <a:rPr lang="en-US" sz="3100" dirty="0" smtClean="0"/>
              <a:t> </a:t>
            </a:r>
          </a:p>
          <a:p>
            <a:pPr algn="just"/>
            <a:r>
              <a:rPr lang="en-US" sz="3100" dirty="0" smtClean="0"/>
              <a:t>When in doubt about policy/process interpretation, always call the federal awarding agency; because if/when you are audited, approval of the chosen approach must be in writing from the federal granting agency</a:t>
            </a:r>
          </a:p>
          <a:p>
            <a:pPr marL="0" indent="0" algn="just">
              <a:buNone/>
            </a:pPr>
            <a:endParaRPr lang="en-US" sz="3100" dirty="0" smtClean="0"/>
          </a:p>
          <a:p>
            <a:pPr algn="just"/>
            <a:r>
              <a:rPr lang="en-US" sz="3100" dirty="0" smtClean="0"/>
              <a:t>UG documentation requirements are more significant</a:t>
            </a:r>
          </a:p>
          <a:p>
            <a:pPr marL="0" indent="0" algn="just">
              <a:buNone/>
            </a:pPr>
            <a:endParaRPr lang="en-US" sz="3100" dirty="0" smtClean="0"/>
          </a:p>
          <a:p>
            <a:pPr algn="just"/>
            <a:r>
              <a:rPr lang="en-US" sz="3100" dirty="0" smtClean="0"/>
              <a:t>Any spend over $250,000 requires early Purchasing involvement</a:t>
            </a:r>
          </a:p>
          <a:p>
            <a:pPr algn="just"/>
            <a:r>
              <a:rPr lang="en-US" sz="3100" dirty="0" smtClean="0"/>
              <a:t>Changes will result in increased scrutiny for ALL sole source justifications.  “Continuity of Research” is no longer an acceptable justification for sole source approval (see “hypotheticals” document for examples) and every sole source will require a documented price/cost justification</a:t>
            </a:r>
          </a:p>
          <a:p>
            <a:pPr lvl="1"/>
            <a:endParaRPr lang="en-US" sz="3100" dirty="0" smtClean="0"/>
          </a:p>
          <a:p>
            <a:r>
              <a:rPr lang="en-US" sz="3100" dirty="0" smtClean="0"/>
              <a:t>Understand that non-compliance can lead to:</a:t>
            </a:r>
          </a:p>
          <a:p>
            <a:pPr marL="457200" lvl="1" indent="0">
              <a:buNone/>
            </a:pPr>
            <a:endParaRPr lang="en-US" sz="3100" dirty="0" smtClean="0"/>
          </a:p>
          <a:p>
            <a:pPr lvl="2">
              <a:buFont typeface="Wingdings" panose="05000000000000000000" pitchFamily="2" charset="2"/>
              <a:buChar char="§"/>
            </a:pPr>
            <a:r>
              <a:rPr lang="en-US" sz="3100" dirty="0" smtClean="0"/>
              <a:t>Negative audit findings</a:t>
            </a:r>
          </a:p>
          <a:p>
            <a:pPr lvl="2">
              <a:buFont typeface="Wingdings" panose="05000000000000000000" pitchFamily="2" charset="2"/>
              <a:buChar char="§"/>
            </a:pPr>
            <a:r>
              <a:rPr lang="en-US" sz="3100" dirty="0" smtClean="0"/>
              <a:t>Bad press – w/vendors and community</a:t>
            </a:r>
          </a:p>
          <a:p>
            <a:pPr lvl="2">
              <a:buFont typeface="Wingdings" panose="05000000000000000000" pitchFamily="2" charset="2"/>
              <a:buChar char="§"/>
            </a:pPr>
            <a:r>
              <a:rPr lang="en-US" sz="3100" dirty="0" smtClean="0"/>
              <a:t>Loss of funding</a:t>
            </a:r>
          </a:p>
          <a:p>
            <a:pPr lvl="2">
              <a:buFont typeface="Wingdings" panose="05000000000000000000" pitchFamily="2" charset="2"/>
              <a:buChar char="§"/>
            </a:pPr>
            <a:endParaRPr lang="en-US" sz="2400" dirty="0"/>
          </a:p>
          <a:p>
            <a:pPr lvl="2">
              <a:buFont typeface="Wingdings" panose="05000000000000000000" pitchFamily="2" charset="2"/>
              <a:buChar char="§"/>
            </a:pPr>
            <a:endParaRPr lang="en-US" sz="2400" dirty="0"/>
          </a:p>
        </p:txBody>
      </p:sp>
    </p:spTree>
    <p:extLst>
      <p:ext uri="{BB962C8B-B14F-4D97-AF65-F5344CB8AC3E}">
        <p14:creationId xmlns:p14="http://schemas.microsoft.com/office/powerpoint/2010/main" val="34744773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2672</TotalTime>
  <Words>746</Words>
  <Application>Microsoft Office PowerPoint</Application>
  <PresentationFormat>Widescreen</PresentationFormat>
  <Paragraphs>106</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Wingdings</vt:lpstr>
      <vt:lpstr>Office Theme</vt:lpstr>
      <vt:lpstr>Uniform Guidance –  What Administrators and PIs Need to Know</vt:lpstr>
      <vt:lpstr>Executive Summary</vt:lpstr>
      <vt:lpstr>Uniform Guidance</vt:lpstr>
      <vt:lpstr>Major Changes</vt:lpstr>
      <vt:lpstr>Action Plan for Lehigh </vt:lpstr>
      <vt:lpstr>The Procurement “Claw”</vt:lpstr>
      <vt:lpstr>PowerPoint Presentation</vt:lpstr>
      <vt:lpstr>Procurement Standards</vt:lpstr>
      <vt:lpstr>Takeaways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Uniform Guidance</dc:title>
  <dc:creator>Jane C Altemose</dc:creator>
  <cp:lastModifiedBy>Jane C Altemose</cp:lastModifiedBy>
  <cp:revision>57</cp:revision>
  <dcterms:created xsi:type="dcterms:W3CDTF">2018-09-20T15:36:05Z</dcterms:created>
  <dcterms:modified xsi:type="dcterms:W3CDTF">2018-11-12T14:47:45Z</dcterms:modified>
</cp:coreProperties>
</file>